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18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13.xml" ContentType="application/vnd.openxmlformats-officedocument.theme+xml"/>
  <Override PartName="/ppt/theme/theme3.xml" ContentType="application/vnd.openxmlformats-officedocument.theme+xml"/>
  <Override PartName="/ppt/theme/theme12.xml" ContentType="application/vnd.openxmlformats-officedocument.theme+xml"/>
  <Override PartName="/ppt/theme/theme2.xml" ContentType="application/vnd.openxmlformats-officedocument.theme+xml"/>
  <Override PartName="/ppt/theme/theme11.xml" ContentType="application/vnd.openxmlformats-officedocument.theme+xml"/>
  <Override PartName="/ppt/theme/theme25.xml" ContentType="application/vnd.openxmlformats-officedocument.theme+xml"/>
  <Override PartName="/ppt/theme/theme24.xml" ContentType="application/vnd.openxmlformats-officedocument.theme+xml"/>
  <Override PartName="/ppt/theme/theme23.xml" ContentType="application/vnd.openxmlformats-officedocument.theme+xml"/>
  <Override PartName="/ppt/theme/theme1.xml" ContentType="application/vnd.openxmlformats-officedocument.theme+xml"/>
  <Override PartName="/ppt/theme/theme22.xml" ContentType="application/vnd.openxmlformats-officedocument.theme+xml"/>
  <Override PartName="/ppt/theme/theme21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jpeg" ContentType="image/jpeg"/>
  <Override PartName="/ppt/media/image4.jpeg" ContentType="image/jpeg"/>
  <Override PartName="/ppt/media/image5.jpeg" ContentType="image/jpeg"/>
  <Override PartName="/ppt/media/image6.png" ContentType="image/png"/>
  <Override PartName="/ppt/media/image10.png" ContentType="image/png"/>
  <Override PartName="/ppt/media/image7.png" ContentType="image/png"/>
  <Override PartName="/ppt/media/image8.png" ContentType="image/png"/>
  <Override PartName="/ppt/media/image9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_rels/slide5.xml.rels" ContentType="application/vnd.openxmlformats-package.relationships+xml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4.xml.rels" ContentType="application/vnd.openxmlformats-package.relationships+xml"/>
  <Override PartName="/ppt/slides/_rels/slide20.xml.rels" ContentType="application/vnd.openxmlformats-package.relationships+xml"/>
  <Override PartName="/ppt/slides/_rels/slide18.xml.rels" ContentType="application/vnd.openxmlformats-package.relationships+xml"/>
  <Override PartName="/ppt/slides/_rels/slide3.xml.rels" ContentType="application/vnd.openxmlformats-package.relationships+xml"/>
  <Override PartName="/ppt/slides/_rels/slide17.xml.rels" ContentType="application/vnd.openxmlformats-package.relationships+xml"/>
  <Override PartName="/ppt/slides/_rels/slide2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15.xml.rels" ContentType="application/vnd.openxmlformats-package.relationships+xml"/>
  <Override PartName="/ppt/slides/_rels/slide13.xml.rels" ContentType="application/vnd.openxmlformats-package.relationships+xml"/>
  <Override PartName="/ppt/slides/_rels/slide25.xml.rels" ContentType="application/vnd.openxmlformats-package.relationships+xml"/>
  <Override PartName="/ppt/slides/_rels/slide12.xml.rels" ContentType="application/vnd.openxmlformats-package.relationships+xml"/>
  <Override PartName="/ppt/slides/_rels/slide24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23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4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25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24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22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4.xml" ContentType="application/vnd.openxmlformats-officedocument.presentationml.slide+xml"/>
  <Override PartName="/ppt/slides/slide19.xml" ContentType="application/vnd.openxmlformats-officedocument.presentationml.slide+xml"/>
  <Override PartName="/ppt/slides/slide5.xml" ContentType="application/vnd.openxmlformats-officedocument.presentationml.slide+xml"/>
  <Override PartName="/ppt/slides/slide21.xml" ContentType="application/vnd.openxmlformats-officedocument.presentationml.slide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</p:sldMasterIdLst>
  <p:notesMasterIdLst>
    <p:notesMasterId r:id="rId26"/>
  </p:notesMasterIdLst>
  <p:sldIdLst>
    <p:sldId id="256" r:id="rId27"/>
    <p:sldId id="257" r:id="rId28"/>
    <p:sldId id="258" r:id="rId29"/>
    <p:sldId id="259" r:id="rId30"/>
    <p:sldId id="260" r:id="rId31"/>
    <p:sldId id="261" r:id="rId32"/>
    <p:sldId id="262" r:id="rId33"/>
    <p:sldId id="263" r:id="rId34"/>
    <p:sldId id="264" r:id="rId35"/>
    <p:sldId id="265" r:id="rId36"/>
    <p:sldId id="266" r:id="rId37"/>
    <p:sldId id="267" r:id="rId38"/>
    <p:sldId id="268" r:id="rId39"/>
    <p:sldId id="269" r:id="rId40"/>
    <p:sldId id="270" r:id="rId41"/>
    <p:sldId id="271" r:id="rId42"/>
    <p:sldId id="272" r:id="rId43"/>
    <p:sldId id="273" r:id="rId44"/>
    <p:sldId id="274" r:id="rId45"/>
    <p:sldId id="275" r:id="rId46"/>
    <p:sldId id="276" r:id="rId47"/>
    <p:sldId id="277" r:id="rId48"/>
    <p:sldId id="278" r:id="rId49"/>
    <p:sldId id="279" r:id="rId50"/>
    <p:sldId id="280" r:id="rId51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notesMaster" Target="notesMasters/notesMaster1.xml"/><Relationship Id="rId27" Type="http://schemas.openxmlformats.org/officeDocument/2006/relationships/slide" Target="slides/slide1.xml"/><Relationship Id="rId28" Type="http://schemas.openxmlformats.org/officeDocument/2006/relationships/slide" Target="slides/slide2.xml"/><Relationship Id="rId29" Type="http://schemas.openxmlformats.org/officeDocument/2006/relationships/slide" Target="slides/slide3.xml"/><Relationship Id="rId30" Type="http://schemas.openxmlformats.org/officeDocument/2006/relationships/slide" Target="slides/slide4.xml"/><Relationship Id="rId31" Type="http://schemas.openxmlformats.org/officeDocument/2006/relationships/slide" Target="slides/slide5.xml"/><Relationship Id="rId32" Type="http://schemas.openxmlformats.org/officeDocument/2006/relationships/slide" Target="slides/slide6.xml"/><Relationship Id="rId33" Type="http://schemas.openxmlformats.org/officeDocument/2006/relationships/slide" Target="slides/slide7.xml"/><Relationship Id="rId34" Type="http://schemas.openxmlformats.org/officeDocument/2006/relationships/slide" Target="slides/slide8.xml"/><Relationship Id="rId35" Type="http://schemas.openxmlformats.org/officeDocument/2006/relationships/slide" Target="slides/slide9.xml"/><Relationship Id="rId36" Type="http://schemas.openxmlformats.org/officeDocument/2006/relationships/slide" Target="slides/slide10.xml"/><Relationship Id="rId37" Type="http://schemas.openxmlformats.org/officeDocument/2006/relationships/slide" Target="slides/slide11.xml"/><Relationship Id="rId38" Type="http://schemas.openxmlformats.org/officeDocument/2006/relationships/slide" Target="slides/slide12.xml"/><Relationship Id="rId39" Type="http://schemas.openxmlformats.org/officeDocument/2006/relationships/slide" Target="slides/slide13.xml"/><Relationship Id="rId40" Type="http://schemas.openxmlformats.org/officeDocument/2006/relationships/slide" Target="slides/slide14.xml"/><Relationship Id="rId41" Type="http://schemas.openxmlformats.org/officeDocument/2006/relationships/slide" Target="slides/slide15.xml"/><Relationship Id="rId42" Type="http://schemas.openxmlformats.org/officeDocument/2006/relationships/slide" Target="slides/slide16.xml"/><Relationship Id="rId43" Type="http://schemas.openxmlformats.org/officeDocument/2006/relationships/slide" Target="slides/slide17.xml"/><Relationship Id="rId44" Type="http://schemas.openxmlformats.org/officeDocument/2006/relationships/slide" Target="slides/slide18.xml"/><Relationship Id="rId45" Type="http://schemas.openxmlformats.org/officeDocument/2006/relationships/slide" Target="slides/slide19.xml"/><Relationship Id="rId46" Type="http://schemas.openxmlformats.org/officeDocument/2006/relationships/slide" Target="slides/slide20.xml"/><Relationship Id="rId47" Type="http://schemas.openxmlformats.org/officeDocument/2006/relationships/slide" Target="slides/slide21.xml"/><Relationship Id="rId48" Type="http://schemas.openxmlformats.org/officeDocument/2006/relationships/slide" Target="slides/slide22.xml"/><Relationship Id="rId49" Type="http://schemas.openxmlformats.org/officeDocument/2006/relationships/slide" Target="slides/slide23.xml"/><Relationship Id="rId50" Type="http://schemas.openxmlformats.org/officeDocument/2006/relationships/slide" Target="slides/slide24.xml"/><Relationship Id="rId51" Type="http://schemas.openxmlformats.org/officeDocument/2006/relationships/slide" Target="slides/slide25.xml"/><Relationship Id="rId52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72256865-EAA6-4F66-AB4C-890B18EE8135}" type="slidenum"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PlaceHolder 1"/>
          <p:cNvSpPr>
            <a:spLocks noGrp="1"/>
          </p:cNvSpPr>
          <p:nvPr>
            <p:ph type="sldImg"/>
          </p:nvPr>
        </p:nvSpPr>
        <p:spPr>
          <a:xfrm>
            <a:off x="536400" y="763560"/>
            <a:ext cx="6686640" cy="3760920"/>
          </a:xfrm>
          <a:prstGeom prst="rect">
            <a:avLst/>
          </a:prstGeom>
          <a:ln w="0">
            <a:noFill/>
          </a:ln>
        </p:spPr>
      </p:sp>
      <p:sp>
        <p:nvSpPr>
          <p:cNvPr id="38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760" cy="451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0" name="CustomShape 3"/>
          <p:cNvSpPr/>
          <p:nvPr/>
        </p:nvSpPr>
        <p:spPr>
          <a:xfrm>
            <a:off x="4399200" y="9555480"/>
            <a:ext cx="336204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C1A909A3-1546-42E3-B584-2B35976196FD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693120" cy="3761280"/>
          </a:xfrm>
          <a:prstGeom prst="rect">
            <a:avLst/>
          </a:prstGeom>
          <a:ln w="0">
            <a:noFill/>
          </a:ln>
        </p:spPr>
      </p:sp>
      <p:sp>
        <p:nvSpPr>
          <p:cNvPr id="392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760" cy="451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3" name="CustomShape 3"/>
          <p:cNvSpPr/>
          <p:nvPr/>
        </p:nvSpPr>
        <p:spPr>
          <a:xfrm>
            <a:off x="4399200" y="9555480"/>
            <a:ext cx="336204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B2ACDD05-2574-4DA1-B213-80CF8629553B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693120" cy="3761280"/>
          </a:xfrm>
          <a:prstGeom prst="rect">
            <a:avLst/>
          </a:prstGeom>
          <a:ln w="0">
            <a:noFill/>
          </a:ln>
        </p:spPr>
      </p:sp>
      <p:sp>
        <p:nvSpPr>
          <p:cNvPr id="395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760" cy="451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6" name="CustomShape 3"/>
          <p:cNvSpPr/>
          <p:nvPr/>
        </p:nvSpPr>
        <p:spPr>
          <a:xfrm>
            <a:off x="4399200" y="9555480"/>
            <a:ext cx="336204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041D0B64-B94D-47C9-968B-03D8CFB1364E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693120" cy="3761280"/>
          </a:xfrm>
          <a:prstGeom prst="rect">
            <a:avLst/>
          </a:prstGeom>
          <a:ln w="0">
            <a:noFill/>
          </a:ln>
        </p:spPr>
      </p:sp>
      <p:sp>
        <p:nvSpPr>
          <p:cNvPr id="398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760" cy="451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9" name="CustomShape 3"/>
          <p:cNvSpPr/>
          <p:nvPr/>
        </p:nvSpPr>
        <p:spPr>
          <a:xfrm>
            <a:off x="4399200" y="9555480"/>
            <a:ext cx="336204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41EFD799-64A1-4508-8CB7-F9CD3518EC58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/>
          </p:cNvSpPr>
          <p:nvPr>
            <p:ph type="sldImg"/>
          </p:nvPr>
        </p:nvSpPr>
        <p:spPr>
          <a:xfrm>
            <a:off x="536400" y="763560"/>
            <a:ext cx="6686640" cy="3760920"/>
          </a:xfrm>
          <a:prstGeom prst="rect">
            <a:avLst/>
          </a:prstGeom>
          <a:ln w="0">
            <a:noFill/>
          </a:ln>
        </p:spPr>
      </p:sp>
      <p:sp>
        <p:nvSpPr>
          <p:cNvPr id="401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06760" cy="451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2" name="CustomShape 3"/>
          <p:cNvSpPr/>
          <p:nvPr/>
        </p:nvSpPr>
        <p:spPr>
          <a:xfrm>
            <a:off x="4399200" y="9555480"/>
            <a:ext cx="336204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 defTabSz="914400">
              <a:lnSpc>
                <a:spcPct val="100000"/>
              </a:lnSpc>
            </a:pPr>
            <a:fld id="{191FDF49-FC55-4A62-B613-5DA5FF513BD3}" type="slidenum">
              <a:rPr b="0" lang="de-DE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A4864927-2562-44D7-866F-B635179E823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5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7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06E2686B-CB3D-4397-A133-7BA29524ABA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1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11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2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3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4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71FD91CA-FA68-4512-A3BE-AEED3E4E46C2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2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2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27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28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DBCD2161-8426-4101-9541-073927660B5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4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4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43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44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5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4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3D23CED6-7443-4761-8B45-05D92D4E9E1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5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5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59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0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0432AD38-AD4A-4C2C-BF0A-68278EDDB76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4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D9D2338F-2DF3-4BE4-9E02-DB7D043A6F3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6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6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69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0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7C88FCA7-4699-4E6A-800A-71F8BC848A6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D178A910-4205-4C4F-9C83-B9B571CCDBC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8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8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83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84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C2C295A9-A3DE-4C73-92F9-18001698FC20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4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91E7C597-54F2-40A7-B5A5-08B9128A917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9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0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01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02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9BD6758A-1749-4620-994F-D456AB93BED0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4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9B043960-122D-4257-8CE2-CE035C1391B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0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0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09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10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14D16800-27F0-4B78-8020-F63C20F06BF2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4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223CC7BB-32C3-44B2-8ED6-F8F0D5B7740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1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2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21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22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1B6D40F2-11E9-42FD-9548-C235120BF2A1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4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219862B6-FE5A-4285-8426-D2D739868CF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3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3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33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34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C10137EF-B0CD-4E19-BCED-04E913D43E86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ACE03195-F36A-448B-BA89-D09198DBC89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5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4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F5D55710-415D-40FE-9EB8-1C9D212902C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4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4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47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48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6003BEC8-428F-4EC5-8065-0D511E7F36BD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4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A4CA477E-628D-4717-96C8-F0B9C85BDDC4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5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5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57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58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3FA987CF-7B83-4E45-AF63-129D04D80A1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4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61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1F523A1B-1921-4B1A-A64A-4D838A82843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6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6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65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66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C7D6AB43-EB0A-4170-B3A2-1021C7998C0F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4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86D6C77C-3A2D-4F1F-B372-417E1B68E7E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7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8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81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82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A4CD49BF-A57C-4D62-9212-76CF2EBB7900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4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9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52F63F0C-7682-4ED5-A8E5-B1A932BDD2CA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9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9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97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98" name="CustomShape 5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73B3EC51-252B-4BD0-9F80-F663FD12BDDE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5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C6F47AA1-F015-48F3-89D0-6FC5357C5D0C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9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0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31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99521FDB-643F-4D21-9F0D-D7B61D0888B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4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4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47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48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4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1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B1369877-8EBF-4F85-AA50-6504F4E81368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5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55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6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7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3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25C7D9C8-70AC-4E61-817A-92E408001F8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6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67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8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9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037711C6-DA05-4743-8E15-C758FBD3F845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7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7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79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80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1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CA324F0A-D8FA-4F1D-AE1A-C80EB73784D3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9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9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93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4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5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11438640" y="6453360"/>
            <a:ext cx="7570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fld id="{5987DF60-50F9-4C12-BA17-B800401B2A90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10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103" name="CustomShape 4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4" name="CustomShape 5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5" name="CustomShape 6"/>
          <p:cNvSpPr/>
          <p:nvPr/>
        </p:nvSpPr>
        <p:spPr>
          <a:xfrm>
            <a:off x="0" y="6642720"/>
            <a:ext cx="121831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GB" sz="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hyperlink" Target="https://ltg.etce-lab.de/" TargetMode="External"/><Relationship Id="rId2" Type="http://schemas.openxmlformats.org/officeDocument/2006/relationships/hyperlink" Target="https://studip.tu-clausthal.de/dispatch.php/course/details?sem_id=8f1fd9dc300c043b645286586663cd54&amp;again=yes" TargetMode="External"/><Relationship Id="rId3" Type="http://schemas.openxmlformats.org/officeDocument/2006/relationships/hyperlink" Target="https://github.com/ETCE-LAB/teaching-material" TargetMode="External"/><Relationship Id="rId4" Type="http://schemas.openxmlformats.org/officeDocument/2006/relationships/hyperlink" Target="mailto:etce-ltg@tu-clausthal.de" TargetMode="External"/><Relationship Id="rId5" Type="http://schemas.openxmlformats.org/officeDocument/2006/relationships/image" Target="../media/image6.png"/><Relationship Id="rId6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hyperlink" Target="mailto:etce-ltg@tu-clausthal.de" TargetMode="External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hyperlink" Target="https://webconf.tu-clausthal.de/rooms/ben-aoi-v9o-q7r/join" TargetMode="External"/><Relationship Id="rId2" Type="http://schemas.openxmlformats.org/officeDocument/2006/relationships/hyperlink" Target="https://webconf.tu-clausthal.de/rooms/ben-aoi-v9o-q7r/join" TargetMode="External"/><Relationship Id="rId3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hyperlink" Target="https://tucloud.tu-clausthal.de/index.php/s/KGQqI0R6VoPwtNY" TargetMode="External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github.com/ETCE-LAB/teaching-material/tree/master/The-Limits-to-Growth" TargetMode="External"/><Relationship Id="rId3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hyperlink" Target="https://climateuniversity.fi/" TargetMode="External"/><Relationship Id="rId2" Type="http://schemas.openxmlformats.org/officeDocument/2006/relationships/hyperlink" Target="https://media.ccc.de/v/bub2018-207-circular_society#t=0" TargetMode="External"/><Relationship Id="rId3" Type="http://schemas.openxmlformats.org/officeDocument/2006/relationships/hyperlink" Target="https://media.ccc.de/v/36c3-11008-server_infrastructure_for_global_rebellion" TargetMode="External"/><Relationship Id="rId4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5.jpeg"/><Relationship Id="rId4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https://www.etce-lab.de/" TargetMode="External"/><Relationship Id="rId2" Type="http://schemas.openxmlformats.org/officeDocument/2006/relationships/hyperlink" Target="https://www.zdf.de/dokumentation/planet-e/planet-e-roboter-als-retter-100.html" TargetMode="External"/><Relationship Id="rId3" Type="http://schemas.openxmlformats.org/officeDocument/2006/relationships/hyperlink" Target="https://www.youtube.com/watch?v=3QO1stC4fvs" TargetMode="External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s://www.etce-lab.de/" TargetMode="External"/><Relationship Id="rId2" Type="http://schemas.openxmlformats.org/officeDocument/2006/relationships/hyperlink" Target="https://www.zdf.de/dokumentation/planet-e/planet-e-roboter-als-retter-100.html" TargetMode="External"/><Relationship Id="rId3" Type="http://schemas.openxmlformats.org/officeDocument/2006/relationships/hyperlink" Target="https://www.youtube.com/watch?v=3QO1stC4fvs" TargetMode="External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CustomShape 1"/>
          <p:cNvSpPr/>
          <p:nvPr/>
        </p:nvSpPr>
        <p:spPr>
          <a:xfrm>
            <a:off x="527400" y="1412640"/>
            <a:ext cx="10360080" cy="114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 defTabSz="914400">
              <a:lnSpc>
                <a:spcPct val="100000"/>
              </a:lnSpc>
            </a:pPr>
            <a:r>
              <a:rPr b="1" lang="en-US" sz="3200" spc="-1" strike="noStrike">
                <a:solidFill>
                  <a:srgbClr val="008c4f"/>
                </a:solidFill>
                <a:latin typeface="DejaVu Sans"/>
                <a:ea typeface="DejaVu Sans"/>
              </a:rPr>
              <a:t>The Limits to Growth: Sustainability and the Circular Economy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CustomShape 2"/>
          <p:cNvSpPr/>
          <p:nvPr/>
        </p:nvSpPr>
        <p:spPr>
          <a:xfrm>
            <a:off x="527400" y="2852640"/>
            <a:ext cx="10360080" cy="236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0: Organization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Prof. Dr. Benjamin Leiding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Anant Sujatanagarjuna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Nelly Nicaise Nyeck Mbialeu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CustomShape 5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de-DE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Plan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"/>
          <p:cNvSpPr/>
          <p:nvPr/>
        </p:nvSpPr>
        <p:spPr>
          <a:xfrm>
            <a:off x="3240000" y="2520000"/>
            <a:ext cx="6839640" cy="251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GB" sz="1800" spc="-1" strike="noStrike">
                <a:solidFill>
                  <a:srgbClr val="c9211e"/>
                </a:solidFill>
                <a:highlight>
                  <a:srgbClr val="ffff00"/>
                </a:highlight>
                <a:latin typeface="Arial"/>
              </a:rPr>
              <a:t>FLIPPED CLASSROOM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CustomShape 1"/>
          <p:cNvSpPr/>
          <p:nvPr/>
        </p:nvSpPr>
        <p:spPr>
          <a:xfrm>
            <a:off x="335520" y="7718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Organization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CustomShape 2"/>
          <p:cNvSpPr/>
          <p:nvPr/>
        </p:nvSpPr>
        <p:spPr>
          <a:xfrm>
            <a:off x="335520" y="126828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website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News and updates: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Everyone: Please join the public Matrix room by using this Link: https://matrix.to/#/#public--LTG-Course-SS23:matrix.org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8892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will share news and updates here and you will also have the chance to ask questions to us and your fellow students.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CLZ students + DigiTec will additionally receive information via StudIP (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0680"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Slides will be uploaded to Github (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Star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Please report bugs ;)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recordings will be available on StudIP and on Github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 Write us an email: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4"/>
              </a:rPr>
              <a:t>etce-ltg@tu-clausthal.de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←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will </a:t>
            </a:r>
            <a:r>
              <a:rPr b="1" lang="en-US" sz="1800" spc="-1" strike="noStrike" u="sng">
                <a:solidFill>
                  <a:srgbClr val="c9211e"/>
                </a:solidFill>
                <a:uFillTx/>
                <a:latin typeface="DejaVu Sans"/>
                <a:ea typeface="DejaVu Sans"/>
              </a:rPr>
              <a:t>only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respond to emails written to this specific email address!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48" name="Picture 2" descr=""/>
          <p:cNvPicPr/>
          <p:nvPr/>
        </p:nvPicPr>
        <p:blipFill>
          <a:blip r:embed="rId5"/>
          <a:stretch/>
        </p:blipFill>
        <p:spPr>
          <a:xfrm>
            <a:off x="8471880" y="1184400"/>
            <a:ext cx="1612800" cy="1612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CustomShape 1"/>
          <p:cNvSpPr/>
          <p:nvPr/>
        </p:nvSpPr>
        <p:spPr>
          <a:xfrm>
            <a:off x="335520" y="771840"/>
            <a:ext cx="10744200" cy="92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Organization - Asynchronous Learning &amp; MOOC content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CustomShape 2"/>
          <p:cNvSpPr/>
          <p:nvPr/>
        </p:nvSpPr>
        <p:spPr>
          <a:xfrm>
            <a:off x="335520" y="1602720"/>
            <a:ext cx="10744200" cy="469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assive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pen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nline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ourse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Remote and (often) asynchronous online courses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just for students enrolled in a specific university, but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ideally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open for everybody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Usually consist of pre-recorded lectures, interactive content and online quizzes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Some of you might have visited MOOC on platforms such as edX, LinkedIn Learning, Coursera, Udacity, etc. before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463680"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are currently developing a MOOC for the Limits to Growth Lecture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semester will be a test run for this asynchronous and digital learning content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are very happy about any feedback you can give us to improve the course further! Just write us an email: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etce-ltg@tu-clausthal.de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CustomShape 1"/>
          <p:cNvSpPr/>
          <p:nvPr/>
        </p:nvSpPr>
        <p:spPr>
          <a:xfrm>
            <a:off x="335520" y="7718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Organization – Asynchronous Learning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CustomShape 2"/>
          <p:cNvSpPr/>
          <p:nvPr/>
        </p:nvSpPr>
        <p:spPr>
          <a:xfrm>
            <a:off x="335520" y="1377720"/>
            <a:ext cx="10744200" cy="188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semester we will include asynchronous learning for some of the lectures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Consisting of short pre-recorded videos and interactive content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will get further information about these two sessions during the semester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will find the lecture videos on the course website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3" name="Rechteck: abgerundete Ecken 4"/>
          <p:cNvSpPr/>
          <p:nvPr/>
        </p:nvSpPr>
        <p:spPr>
          <a:xfrm>
            <a:off x="8617680" y="3367080"/>
            <a:ext cx="2288880" cy="292068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solidFill>
              <a:srgbClr val="77933c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Arial"/>
                <a:ea typeface="DejaVu Sans"/>
              </a:rPr>
              <a:t>The MOOC lectures will </a:t>
            </a:r>
            <a:r>
              <a:rPr b="1" lang="en-US" sz="1800" spc="-1" strike="noStrike">
                <a:solidFill>
                  <a:schemeClr val="dk1"/>
                </a:solidFill>
                <a:latin typeface="Arial"/>
                <a:ea typeface="DejaVu Sans"/>
              </a:rPr>
              <a:t>not</a:t>
            </a:r>
            <a:r>
              <a:rPr b="0" lang="en-US" sz="1800" spc="-1" strike="noStrike">
                <a:solidFill>
                  <a:schemeClr val="dk1"/>
                </a:solidFill>
                <a:latin typeface="Arial"/>
                <a:ea typeface="DejaVu Sans"/>
              </a:rPr>
              <a:t> be live lectures. Instead, you will find pre-recorded videos and other content on our website.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4" name="" descr=""/>
          <p:cNvPicPr/>
          <p:nvPr/>
        </p:nvPicPr>
        <p:blipFill>
          <a:blip r:embed="rId1"/>
          <a:stretch/>
        </p:blipFill>
        <p:spPr>
          <a:xfrm>
            <a:off x="180000" y="3600000"/>
            <a:ext cx="8254800" cy="215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Dates/Times/Locations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Lecture: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Wednesday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1:15 pm to 2:45 pm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(Berlin time) – 30.10.2024 to 05.02.2025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Location: Goslar Gotec (Am Stollen 19 C, 38640 Goslar, Germany) or via BigBlueButton (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Exercise / Q&amp;A: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Wednesday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3:00 pm to 4:00 pm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(Berlin time) – 30.10.2024 to 12.02.2025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132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Location: Goslar Gotec (Am Stollen 19 C, 38640 Goslar, Germany) or via BigBlueButton (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CustomShape 2"/>
          <p:cNvSpPr/>
          <p:nvPr/>
        </p:nvSpPr>
        <p:spPr>
          <a:xfrm>
            <a:off x="335520" y="126828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Individual work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 group submissions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Submission of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each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exercise is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mandatory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pass by submitting an exercise – even if it is an empty page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will receive feedback on your submission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 = learning feedback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6480" defTabSz="914400"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Some exercises require you to submit your work. All such exercises should be submitted the following link, using password “LTG2425”: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6480" defTabSz="914400">
              <a:lnSpc>
                <a:spcPct val="100000"/>
              </a:lnSpc>
              <a:spcBef>
                <a:spcPts val="360"/>
              </a:spcBef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ff"/>
                </a:solidFill>
                <a:latin typeface="DejaVu Sans"/>
                <a:ea typeface="DejaVu Sans"/>
                <a:hlinkClick r:id="rId1"/>
              </a:rPr>
              <a:t>https://tucloud.tu-clausthal.de/index.php/s/KGQqI0R6VoPwtNY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6480"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do not accept email submissions, please use the file drop link to upload your submissions.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8c4f"/>
                </a:solidFill>
                <a:latin typeface="DejaVu Sans"/>
                <a:ea typeface="DejaVu Sans"/>
              </a:rPr>
              <a:t>Important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: Always include your full name, your student email address and your student ID, so that we can track your submission.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CustomShape 6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CustomShape 7"/>
          <p:cNvSpPr/>
          <p:nvPr/>
        </p:nvSpPr>
        <p:spPr>
          <a:xfrm>
            <a:off x="335520" y="1268280"/>
            <a:ext cx="1074456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Step 1: Enter the password, “LTG2425”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1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etc. follow on the next slides (Examination)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CustomShape 8"/>
          <p:cNvSpPr/>
          <p:nvPr/>
        </p:nvSpPr>
        <p:spPr>
          <a:xfrm>
            <a:off x="432720" y="1148040"/>
            <a:ext cx="10339200" cy="47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Submission Instructions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2" name="" descr=""/>
          <p:cNvPicPr/>
          <p:nvPr/>
        </p:nvPicPr>
        <p:blipFill>
          <a:blip r:embed="rId1"/>
          <a:stretch/>
        </p:blipFill>
        <p:spPr>
          <a:xfrm>
            <a:off x="6400800" y="2057400"/>
            <a:ext cx="4561920" cy="3558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CustomShape 9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CustomShape 10"/>
          <p:cNvSpPr/>
          <p:nvPr/>
        </p:nvSpPr>
        <p:spPr>
          <a:xfrm>
            <a:off x="335520" y="1268280"/>
            <a:ext cx="596448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Step 2: Upload a file, e.g. “E01-My_Name.pdf”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Once you upload a file, you cannot delete it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Unless otherwise specified, we only accept PDF files.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Ensure that your full name, and the exercise is mentioned in the filename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AND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inside the PDF file itself. 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432000" indent="-21600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DejaVu Sans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addition, please include your student email address in the pdf file.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1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etc. follow on the next slides (Examination)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5" name="CustomShape 11"/>
          <p:cNvSpPr/>
          <p:nvPr/>
        </p:nvSpPr>
        <p:spPr>
          <a:xfrm>
            <a:off x="432720" y="1148040"/>
            <a:ext cx="10339200" cy="47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Submission Instructions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6" name="" descr=""/>
          <p:cNvPicPr/>
          <p:nvPr/>
        </p:nvPicPr>
        <p:blipFill>
          <a:blip r:embed="rId1"/>
          <a:stretch/>
        </p:blipFill>
        <p:spPr>
          <a:xfrm>
            <a:off x="6378120" y="1828800"/>
            <a:ext cx="4701960" cy="3667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CustomShape 12"/>
          <p:cNvSpPr/>
          <p:nvPr/>
        </p:nvSpPr>
        <p:spPr>
          <a:xfrm>
            <a:off x="335520" y="764640"/>
            <a:ext cx="10744560" cy="49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Exercises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8" name="CustomShape 13"/>
          <p:cNvSpPr/>
          <p:nvPr/>
        </p:nvSpPr>
        <p:spPr>
          <a:xfrm>
            <a:off x="335520" y="1268280"/>
            <a:ext cx="5604480" cy="50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Step 3: If your exercise was successfully uploaded,it will be visible. Please do not upload duplicates.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1" lang="en-GB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etc. follow on the next slides (Examination)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9" name="CustomShape 14"/>
          <p:cNvSpPr/>
          <p:nvPr/>
        </p:nvSpPr>
        <p:spPr>
          <a:xfrm>
            <a:off x="432720" y="1148040"/>
            <a:ext cx="10339200" cy="47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Submission Instructions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70" name="" descr=""/>
          <p:cNvPicPr/>
          <p:nvPr/>
        </p:nvPicPr>
        <p:blipFill>
          <a:blip r:embed="rId1"/>
          <a:stretch/>
        </p:blipFill>
        <p:spPr>
          <a:xfrm>
            <a:off x="6378120" y="1828800"/>
            <a:ext cx="4701960" cy="3667320"/>
          </a:xfrm>
          <a:prstGeom prst="rect">
            <a:avLst/>
          </a:prstGeom>
          <a:ln w="0">
            <a:noFill/>
          </a:ln>
        </p:spPr>
      </p:pic>
      <p:sp>
        <p:nvSpPr>
          <p:cNvPr id="371" name=""/>
          <p:cNvSpPr/>
          <p:nvPr/>
        </p:nvSpPr>
        <p:spPr>
          <a:xfrm>
            <a:off x="6400800" y="4451400"/>
            <a:ext cx="1707840" cy="228240"/>
          </a:xfrm>
          <a:prstGeom prst="rightArrow">
            <a:avLst>
              <a:gd name="adj1" fmla="val 42453"/>
              <a:gd name="adj2" fmla="val 132226"/>
            </a:avLst>
          </a:prstGeom>
          <a:solidFill>
            <a:srgbClr val="008c4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Examination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Prerequisite for admission to the final exam (all criteria have to be fulfilled):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Heading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Submit all exercises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Final exam: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DejaVu Sans"/>
              <a:buChar char="—"/>
            </a:pP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 likely on the 19.02.25 - 21.02.25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Text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Either written exam (120min)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oral examination (20-25min)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Text"/>
              <a:buChar char="—"/>
            </a:pP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r>
              <a:rPr b="1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Note for external students</a:t>
            </a:r>
            <a:r>
              <a:rPr b="0" lang="en-US" sz="1800" spc="-1" strike="noStrike">
                <a:solidFill>
                  <a:srgbClr val="ffffff"/>
                </a:solidFill>
                <a:highlight>
                  <a:srgbClr val="ffffff"/>
                </a:highlight>
                <a:latin typeface="DejaVu Sans"/>
                <a:ea typeface="DejaVu Sans"/>
              </a:rPr>
              <a:t> → You do not have to register as a guest at TU Clausthal! You pass the exam and get a written confirmation from us which you can present to your local examination office.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CustomShape 1"/>
          <p:cNvSpPr/>
          <p:nvPr/>
        </p:nvSpPr>
        <p:spPr>
          <a:xfrm>
            <a:off x="335520" y="764640"/>
            <a:ext cx="10738440" cy="48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License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CustomShape 2"/>
          <p:cNvSpPr/>
          <p:nvPr/>
        </p:nvSpPr>
        <p:spPr>
          <a:xfrm>
            <a:off x="335520" y="1268280"/>
            <a:ext cx="10738440" cy="502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88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work is licensed under a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Creative Commons Attribution-ShareAlike 4.0 International License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 To view a copy of this license, please refer to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https://creativecommons.org/licenses/by-sa/4.0/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88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Updated versions of these slides will be available in our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Github repository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CustomShape 15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Examination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CustomShape 16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Prerequisite for admission to the final exam (all criteria have to be fulfilled):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Heading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Submit all exercises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Final exam: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DejaVu Sans"/>
              <a:buChar char="—"/>
            </a:pP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 likely on the 19.02.25 - 21.02.25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Text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Either written exam (120min)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oral examination (20-25min)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lvl="1" marL="744120" indent="-2804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albaum Text"/>
              <a:buChar char="—"/>
            </a:pP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Note for external students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→ You do not have to register as a guest student at TU Clausthal! You pass the exam and get a written confirmation from us which you can present to your local examination office.</a:t>
            </a:r>
            <a:endParaRPr b="0" lang="en-GB" sz="1800" spc="-1" strike="noStrike">
              <a:solidFill>
                <a:srgbClr val="000000"/>
              </a:solidFill>
              <a:latin typeface="Arial"/>
              <a:ea typeface="Source Han Sans C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Self-Study Star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CustomShape 2"/>
          <p:cNvSpPr/>
          <p:nvPr/>
        </p:nvSpPr>
        <p:spPr>
          <a:xfrm>
            <a:off x="335520" y="126828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Slides with the self-study star indicate optional/additional study material that is </a:t>
            </a:r>
            <a:r>
              <a:rPr b="1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mandatory but could be helpful or interesting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8" name="CustomShape 3"/>
          <p:cNvSpPr/>
          <p:nvPr/>
        </p:nvSpPr>
        <p:spPr>
          <a:xfrm>
            <a:off x="6285600" y="2132640"/>
            <a:ext cx="513720" cy="49356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92d050"/>
          </a:solidFill>
          <a:ln>
            <a:solidFill>
              <a:srgbClr val="0d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79" name="CustomShape 4"/>
          <p:cNvSpPr/>
          <p:nvPr/>
        </p:nvSpPr>
        <p:spPr>
          <a:xfrm>
            <a:off x="4089960" y="2247480"/>
            <a:ext cx="22820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Self-Study Star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Literature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1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course is not based on a single book and you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 not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need to buy a book to pass the exam.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360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Donella H. Meadows, Jorgen Randers, and Dennis L. Meadows.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Limits to Growth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(1972).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Donella H. Meadows, Jorgen Randers, and Dennis L. Meadows.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Limits To Growth: The 30-Year Update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(2004).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Baccini et al.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Metabolism of the Anthroposphere: Analysis, Evaluation, Design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(2012).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Walter R. Stahel.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Circular Economy: A User's Guide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(2019).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XR.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is not a Drill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(2019)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W. Brian Arthur.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Nature of Technology: What It Is and How it Evolves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(2011).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David Wallace-Wells.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Uninhabitable Earth, Annotated Edition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(2017).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James Lawrence Powell.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2084 Report: An Oral History of the Great Warming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(2020).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Rutger Bregman.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Utopia for Realists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(2017).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Literature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CustomShape 2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(German) Stefan Rahmstorf, Hans Joachim Schellnhuber.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Der Klimawandel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(2019).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David Archer, Stefan Rahmstorf.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Climate Crisis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(2010).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Gabrielle Walker, David King.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Hot Topic: How to Tackle Global Warming and Still Keep the Lights 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(2008).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Further Resources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CustomShape 2"/>
          <p:cNvSpPr/>
          <p:nvPr/>
        </p:nvSpPr>
        <p:spPr>
          <a:xfrm>
            <a:off x="335520" y="1268640"/>
            <a:ext cx="10740960" cy="502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Climate University – Teaching and learning for a sustainable future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Societies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8640" defTabSz="9144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Server Infrastructure for a Global Rebellion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CustomShape 1"/>
          <p:cNvSpPr/>
          <p:nvPr/>
        </p:nvSpPr>
        <p:spPr>
          <a:xfrm>
            <a:off x="335520" y="1268640"/>
            <a:ext cx="10744200" cy="50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r>
              <a:rPr b="1" lang="en-US" sz="40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7" name="CustomShape 2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Team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19" name="Group 1"/>
          <p:cNvGrpSpPr/>
          <p:nvPr/>
        </p:nvGrpSpPr>
        <p:grpSpPr>
          <a:xfrm>
            <a:off x="346680" y="2417760"/>
            <a:ext cx="3631680" cy="2915280"/>
            <a:chOff x="346680" y="2417760"/>
            <a:chExt cx="3631680" cy="2915280"/>
          </a:xfrm>
        </p:grpSpPr>
        <p:pic>
          <p:nvPicPr>
            <p:cNvPr id="320" name="Grafik 2" descr=""/>
            <p:cNvPicPr/>
            <p:nvPr/>
          </p:nvPicPr>
          <p:blipFill>
            <a:blip r:embed="rId1"/>
            <a:stretch/>
          </p:blipFill>
          <p:spPr>
            <a:xfrm>
              <a:off x="1411200" y="2417760"/>
              <a:ext cx="1467000" cy="2168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21" name="CustomShape 2"/>
            <p:cNvSpPr/>
            <p:nvPr/>
          </p:nvSpPr>
          <p:spPr>
            <a:xfrm>
              <a:off x="346680" y="4659840"/>
              <a:ext cx="3631680" cy="673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6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Prof. Dr. Benjamin Leiding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2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benjamin.leiding@tu-clausthal.de</a:t>
              </a:r>
              <a:endParaRPr b="0" lang="en-GB" sz="1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322" name="Group 2"/>
          <p:cNvGrpSpPr/>
          <p:nvPr/>
        </p:nvGrpSpPr>
        <p:grpSpPr>
          <a:xfrm>
            <a:off x="3659400" y="4659840"/>
            <a:ext cx="3631680" cy="673200"/>
            <a:chOff x="3659400" y="4659840"/>
            <a:chExt cx="3631680" cy="673200"/>
          </a:xfrm>
        </p:grpSpPr>
        <p:sp>
          <p:nvSpPr>
            <p:cNvPr id="323" name="CustomShape 3"/>
            <p:cNvSpPr/>
            <p:nvPr/>
          </p:nvSpPr>
          <p:spPr>
            <a:xfrm>
              <a:off x="3659400" y="4659840"/>
              <a:ext cx="3631680" cy="673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6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M.Sc. Nelly Nicaise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6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Nyeck Mbialeu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  <a:p>
              <a:pPr marL="360" algn="ctr" defTabSz="914400">
                <a:lnSpc>
                  <a:spcPct val="100000"/>
                </a:lnSpc>
                <a:spcBef>
                  <a:spcPts val="360"/>
                </a:spcBef>
              </a:pPr>
              <a:r>
                <a:rPr b="0" lang="de-DE" sz="1200" spc="-1" strike="noStrike">
                  <a:solidFill>
                    <a:srgbClr val="595959"/>
                  </a:solidFill>
                  <a:latin typeface="DejaVu Sans"/>
                  <a:ea typeface="DejaVu Sans"/>
                </a:rPr>
                <a:t>nelly.nicaise.nyeck.mbialeu@tu-clausthal.de</a:t>
              </a:r>
              <a:endParaRPr b="0" lang="en-GB" sz="1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pic>
        <p:nvPicPr>
          <p:cNvPr id="324" name="Grafik 11" descr=""/>
          <p:cNvPicPr/>
          <p:nvPr/>
        </p:nvPicPr>
        <p:blipFill>
          <a:blip r:embed="rId2"/>
          <a:srcRect l="10676" t="0" r="11696" b="0"/>
          <a:stretch/>
        </p:blipFill>
        <p:spPr>
          <a:xfrm>
            <a:off x="8072280" y="2490120"/>
            <a:ext cx="1690200" cy="2168280"/>
          </a:xfrm>
          <a:prstGeom prst="rect">
            <a:avLst/>
          </a:prstGeom>
          <a:ln w="0">
            <a:noFill/>
          </a:ln>
        </p:spPr>
      </p:pic>
      <p:sp>
        <p:nvSpPr>
          <p:cNvPr id="325" name="CustomShape 3"/>
          <p:cNvSpPr/>
          <p:nvPr/>
        </p:nvSpPr>
        <p:spPr>
          <a:xfrm>
            <a:off x="6375240" y="4662720"/>
            <a:ext cx="5220720" cy="67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 defTabSz="914400">
              <a:lnSpc>
                <a:spcPct val="100000"/>
              </a:lnSpc>
              <a:spcBef>
                <a:spcPts val="360"/>
              </a:spcBef>
            </a:pPr>
            <a:r>
              <a:rPr b="0" lang="en-GB" sz="1600" spc="-1" strike="noStrike">
                <a:solidFill>
                  <a:srgbClr val="595959"/>
                </a:solidFill>
                <a:latin typeface="DejaVu Sans"/>
                <a:ea typeface="DejaVu Sans"/>
              </a:rPr>
              <a:t>M.Sc. Anant Sujatanagarjuna</a:t>
            </a:r>
            <a:br>
              <a:rPr sz="1600"/>
            </a:br>
            <a:r>
              <a:rPr b="0" lang="en-GB" sz="1200" spc="-1" strike="noStrike">
                <a:solidFill>
                  <a:srgbClr val="595959"/>
                </a:solidFill>
                <a:latin typeface="DejaVu Sans"/>
                <a:ea typeface="DejaVu Sans"/>
              </a:rPr>
              <a:t>anant.sujatanagarjuna@tu-clausthal.de</a:t>
            </a:r>
            <a:endParaRPr b="0" lang="en-GB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6" name="" descr=""/>
          <p:cNvPicPr/>
          <p:nvPr/>
        </p:nvPicPr>
        <p:blipFill>
          <a:blip r:embed="rId3"/>
          <a:srcRect l="20030" t="7039" r="23520" b="0"/>
          <a:stretch/>
        </p:blipFill>
        <p:spPr>
          <a:xfrm>
            <a:off x="4647600" y="2520000"/>
            <a:ext cx="1831680" cy="2015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CustomShape 1"/>
          <p:cNvSpPr/>
          <p:nvPr/>
        </p:nvSpPr>
        <p:spPr>
          <a:xfrm>
            <a:off x="542880" y="721800"/>
            <a:ext cx="1035000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Group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CustomShape 3"/>
          <p:cNvSpPr/>
          <p:nvPr/>
        </p:nvSpPr>
        <p:spPr>
          <a:xfrm>
            <a:off x="619200" y="1213920"/>
            <a:ext cx="10580400" cy="484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merging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T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echnologies for the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C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ircular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conomy → </a:t>
            </a:r>
            <a:r>
              <a:rPr b="1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ETCE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focus: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Intersection of IT and sustainability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Self-organized, decentralized and distributed systems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Machine-to-Everything Economy (M2X Economy)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Other courses: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Requirements Engineering (WS – M.Sc.)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Emerging Technologies for the Circular Economy (SS – M.Sc.)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CustomShape 1"/>
          <p:cNvSpPr/>
          <p:nvPr/>
        </p:nvSpPr>
        <p:spPr>
          <a:xfrm>
            <a:off x="542880" y="721800"/>
            <a:ext cx="1035000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Group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CustomShape 2"/>
          <p:cNvSpPr/>
          <p:nvPr/>
        </p:nvSpPr>
        <p:spPr>
          <a:xfrm>
            <a:off x="451800" y="1709280"/>
            <a:ext cx="8217360" cy="43455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31" name="CustomShape 3"/>
          <p:cNvSpPr/>
          <p:nvPr/>
        </p:nvSpPr>
        <p:spPr>
          <a:xfrm>
            <a:off x="609480" y="1769400"/>
            <a:ext cx="10580400" cy="484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ETCE Website – </a:t>
            </a:r>
            <a:r>
              <a:rPr b="0" lang="de-DE" sz="20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material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Theses/project topics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009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Our research in action: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ZDF documentary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Klartext Preis 2020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algn="ctr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r>
              <a:rPr b="0" lang="en-GB" sz="2000" spc="-1" strike="noStrike">
                <a:solidFill>
                  <a:srgbClr val="ffffff"/>
                </a:solidFill>
                <a:latin typeface="DejaVu Sans"/>
                <a:ea typeface="DejaVu Sans"/>
              </a:rPr>
              <a:t>You want join us? Write us an email!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223200" algn="ctr" defTabSz="914400">
              <a:lnSpc>
                <a:spcPct val="90000"/>
              </a:lnSpc>
              <a:spcBef>
                <a:spcPts val="1009"/>
              </a:spcBef>
              <a:tabLst>
                <a:tab algn="l" pos="0"/>
              </a:tabLst>
            </a:pPr>
            <a:r>
              <a:rPr b="0" lang="en-GB" sz="16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</a:t>
            </a:r>
            <a:r>
              <a:rPr b="0" lang="en-GB" sz="1600" spc="-1" strike="noStrike">
                <a:solidFill>
                  <a:srgbClr val="ffffff"/>
                </a:solidFill>
                <a:latin typeface="DejaVu Sans"/>
                <a:ea typeface="DejaVu Sans"/>
              </a:rPr>
              <a:t>benjamin.leiding@tu-clausthal.de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CustomShape 1"/>
          <p:cNvSpPr/>
          <p:nvPr/>
        </p:nvSpPr>
        <p:spPr>
          <a:xfrm>
            <a:off x="542880" y="721800"/>
            <a:ext cx="1035000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Research Group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3" name="CustomShape 2"/>
          <p:cNvSpPr/>
          <p:nvPr/>
        </p:nvSpPr>
        <p:spPr>
          <a:xfrm>
            <a:off x="451800" y="1709280"/>
            <a:ext cx="8217360" cy="43455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34" name="CustomShape 3"/>
          <p:cNvSpPr/>
          <p:nvPr/>
        </p:nvSpPr>
        <p:spPr>
          <a:xfrm>
            <a:off x="609480" y="1769400"/>
            <a:ext cx="10580400" cy="484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ETCE Website – </a:t>
            </a:r>
            <a:r>
              <a:rPr b="0" lang="de-DE" sz="20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de-DE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material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Theses/project topics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009"/>
              </a:spcBef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Our research in action: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ZDF documentary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3200" defTabSz="914400">
              <a:lnSpc>
                <a:spcPct val="100000"/>
              </a:lnSpc>
              <a:spcBef>
                <a:spcPts val="1009"/>
              </a:spcBef>
              <a:buClr>
                <a:srgbClr val="008c4f"/>
              </a:buClr>
              <a:buSzPct val="45000"/>
              <a:buFont typeface="Arial"/>
              <a:buChar char="—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Klartext Preis 2020 (German)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marL="228600" indent="-223200" algn="ctr" defTabSz="914400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r>
              <a:rPr b="0" lang="en-GB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You want join us? Write us an email!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223200" algn="ctr" defTabSz="914400">
              <a:lnSpc>
                <a:spcPct val="90000"/>
              </a:lnSpc>
              <a:spcBef>
                <a:spcPts val="1009"/>
              </a:spcBef>
              <a:tabLst>
                <a:tab algn="l" pos="0"/>
              </a:tabLst>
            </a:pPr>
            <a:r>
              <a:rPr b="0" lang="en-GB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GB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benjamin.leiding@tu-clausthal.de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CustomShape 1"/>
          <p:cNvSpPr/>
          <p:nvPr/>
        </p:nvSpPr>
        <p:spPr>
          <a:xfrm>
            <a:off x="542880" y="721800"/>
            <a:ext cx="1035000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Content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6" name="CustomShape 2"/>
          <p:cNvSpPr/>
          <p:nvPr/>
        </p:nvSpPr>
        <p:spPr>
          <a:xfrm>
            <a:off x="451800" y="1709280"/>
            <a:ext cx="8217360" cy="43455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37" name="CustomShape 3"/>
          <p:cNvSpPr/>
          <p:nvPr/>
        </p:nvSpPr>
        <p:spPr>
          <a:xfrm>
            <a:off x="609480" y="1769400"/>
            <a:ext cx="10580400" cy="484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Basics of climate change, environmental pollution, and dwindling non-renewable resources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Introduction to the circular economy, sustainability, and related concepts (biocapacity, etc.)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 goals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Feedback loops and tipping points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Implications of closed systems with a finite supply of resources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Technology-focused and technology-critical approaches towards sustainability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Societies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CustomShape 1"/>
          <p:cNvSpPr/>
          <p:nvPr/>
        </p:nvSpPr>
        <p:spPr>
          <a:xfrm>
            <a:off x="542880" y="721800"/>
            <a:ext cx="10350000" cy="4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Learning Outcome 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CustomShape 2"/>
          <p:cNvSpPr/>
          <p:nvPr/>
        </p:nvSpPr>
        <p:spPr>
          <a:xfrm>
            <a:off x="451800" y="1709280"/>
            <a:ext cx="8217360" cy="43455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40" name="CustomShape 3"/>
          <p:cNvSpPr/>
          <p:nvPr/>
        </p:nvSpPr>
        <p:spPr>
          <a:xfrm>
            <a:off x="609480" y="1769400"/>
            <a:ext cx="10580400" cy="484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Understanding the concept of a circular economy, sustainability, and related concepts (biocapacity, etc.).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Gain a basic understanding of causes, dimensions, and the characterization of climate change, environmental pollution, and dwindling non-renewable resources. 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Being able to make high-level, transdisciplinary assessments of decisions and measures in a social, economic, and political context.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0600" defTabSz="914400">
              <a:lnSpc>
                <a:spcPct val="90000"/>
              </a:lnSpc>
              <a:spcBef>
                <a:spcPts val="1009"/>
              </a:spcBef>
              <a:buClr>
                <a:srgbClr val="008c4f"/>
              </a:buClr>
              <a:buSzPct val="80000"/>
              <a:buFont typeface="Wingdings 2" charset="2"/>
              <a:buChar char=""/>
            </a:pPr>
            <a:r>
              <a:rPr b="0" lang="en-US" sz="20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ability to critically assess upcoming technological solutions enabling/facilitating sustainability and the circular economy.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de-DE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Plan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342" name="Table 1"/>
          <p:cNvGraphicFramePr/>
          <p:nvPr/>
        </p:nvGraphicFramePr>
        <p:xfrm>
          <a:off x="442080" y="1564920"/>
          <a:ext cx="10181160" cy="4811400"/>
        </p:xfrm>
        <a:graphic>
          <a:graphicData uri="http://schemas.openxmlformats.org/drawingml/2006/table">
            <a:tbl>
              <a:tblPr/>
              <a:tblGrid>
                <a:gridCol w="1497240"/>
                <a:gridCol w="8684280"/>
              </a:tblGrid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Date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1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Lecture Title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30.10.2024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L00 – Organisation + L01 – Introduction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06.11.2024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L02 – Challenges I – Climate Change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13.11.2024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L03 – Challenges II – Environmental Pollution and Resources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20.11.2024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L04 – A History of Political (In-) Action </a:t>
                      </a:r>
                      <a:r>
                        <a:rPr b="1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27.12.2024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L05 – Overshoot, the Limits to Growth and Planetary Boundaries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04.12.2024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L06 – LCA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11.12.2024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L07 – Technology and Sustainability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18.12.2024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L08 – Circular Economy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08.01.2025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L09 – Circular Societies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15.01.2025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L10 – Beyond the Circular Economy I </a:t>
                      </a:r>
                      <a:r>
                        <a:rPr b="1" lang="en-US" sz="1400" spc="-1" strike="noStrike">
                          <a:solidFill>
                            <a:srgbClr val="008c4f"/>
                          </a:solidFill>
                          <a:latin typeface="DejaVu Sans"/>
                          <a:ea typeface="DejaVu Sans"/>
                        </a:rPr>
                        <a:t>(MOOC)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22.01.2025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L11 – </a:t>
                      </a: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Invited Lecture (Gabriel from the CatFarm project)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29.01.2025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L12 – </a:t>
                      </a:r>
                      <a:r>
                        <a:rPr b="0" lang="en-US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Beyond the Circular Economy II 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Calibri"/>
                        </a:rPr>
                        <a:t>05.02.2025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L13 – Summary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</a:tr>
              <a:tr h="320760">
                <a:tc>
                  <a:txBody>
                    <a:bodyPr lIns="44280" rIns="44280" anchor="ctr">
                      <a:noAutofit/>
                    </a:bodyPr>
                    <a:p>
                      <a:pPr algn="ctr" defTabSz="914400">
                        <a:lnSpc>
                          <a:spcPct val="107000"/>
                        </a:lnSpc>
                      </a:pPr>
                      <a:r>
                        <a:rPr b="1" lang="de-DE" sz="13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12.02.2025</a:t>
                      </a:r>
                      <a:endParaRPr b="0" lang="en-GB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44280" rIns="44280" anchor="ctr">
                      <a:noAutofit/>
                    </a:bodyPr>
                    <a:p>
                      <a:pPr defTabSz="914400">
                        <a:lnSpc>
                          <a:spcPct val="107000"/>
                        </a:lnSpc>
                      </a:pPr>
                      <a:r>
                        <a:rPr b="0" lang="de-DE" sz="1400" spc="-1" strike="noStrike">
                          <a:solidFill>
                            <a:schemeClr val="dk1"/>
                          </a:solidFill>
                          <a:latin typeface="DejaVu Sans"/>
                          <a:ea typeface="DejaVu Sans"/>
                        </a:rPr>
                        <a:t>Exam Q&amp;A</a:t>
                      </a:r>
                      <a:endParaRPr b="0" lang="en-GB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44280" marR="44280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43" name=""/>
          <p:cNvSpPr/>
          <p:nvPr/>
        </p:nvSpPr>
        <p:spPr>
          <a:xfrm>
            <a:off x="7380000" y="2520000"/>
            <a:ext cx="3058920" cy="359280"/>
          </a:xfrm>
          <a:prstGeom prst="wedgeRectCallout">
            <a:avLst>
              <a:gd name="adj1" fmla="val -88277"/>
              <a:gd name="adj2" fmla="val 84564"/>
            </a:avLst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Roboto"/>
                <a:ea typeface="DejaVu Sans"/>
              </a:rPr>
              <a:t>MOOC == Watch@Home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381</TotalTime>
  <Application>LibreOffice/24.2.6.2$Linux_X86_64 LibreOffice_project/420$Build-2</Application>
  <AppVersion>15.0000</AppVersion>
  <Words>1470</Words>
  <Paragraphs>207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2013-05-21T09:22:36Z</dcterms:created>
  <dc:creator>Hooby</dc:creator>
  <dc:description/>
  <dc:language>en-US</dc:language>
  <cp:lastModifiedBy>Benjamin Leiding</cp:lastModifiedBy>
  <cp:lastPrinted>2024-10-27T11:16:13Z</cp:lastPrinted>
  <dcterms:modified xsi:type="dcterms:W3CDTF">2024-10-27T11:55:47Z</dcterms:modified>
  <cp:revision>3186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0</vt:i4>
  </property>
  <property fmtid="{D5CDD505-2E9C-101B-9397-08002B2CF9AE}" pid="3" name="HyperlinksChanged">
    <vt:bool>0</vt:bool>
  </property>
  <property fmtid="{D5CDD505-2E9C-101B-9397-08002B2CF9AE}" pid="4" name="LinksUpToDate">
    <vt:bool>0</vt:bool>
  </property>
  <property fmtid="{D5CDD505-2E9C-101B-9397-08002B2CF9AE}" pid="5" name="MMClips">
    <vt:i4>0</vt:i4>
  </property>
  <property fmtid="{D5CDD505-2E9C-101B-9397-08002B2CF9AE}" pid="6" name="Notes">
    <vt:i4>5</vt:i4>
  </property>
  <property fmtid="{D5CDD505-2E9C-101B-9397-08002B2CF9AE}" pid="7" name="PresentationFormat">
    <vt:lpwstr>Widescreen</vt:lpwstr>
  </property>
  <property fmtid="{D5CDD505-2E9C-101B-9397-08002B2CF9AE}" pid="8" name="ScaleCrop">
    <vt:bool>0</vt:bool>
  </property>
  <property fmtid="{D5CDD505-2E9C-101B-9397-08002B2CF9AE}" pid="9" name="ShareDoc">
    <vt:bool>0</vt:bool>
  </property>
  <property fmtid="{D5CDD505-2E9C-101B-9397-08002B2CF9AE}" pid="10" name="Slides">
    <vt:i4>20</vt:i4>
  </property>
</Properties>
</file>